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FED8C-C28E-4E6F-ACF5-BA8F5C5E2657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5CAB2-B149-4A65-A842-92641B9A3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94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5CAB2-B149-4A65-A842-92641B9A37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7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5CAB2-B149-4A65-A842-92641B9A37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4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7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6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2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4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0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68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97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8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31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8ABDA38-C5D9-482D-8B33-69F88B87BD0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49BFCB9-9D24-4D00-A727-A9A018F00E3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2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github.com/iaoqian/water_meter_recogni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gridSize="1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FE94C3-1379-493C-90C8-33211B3A8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ML Final Project:</a:t>
            </a:r>
            <a:br>
              <a:rPr lang="en-US" altLang="zh-CN" sz="7200" dirty="0"/>
            </a:br>
            <a:r>
              <a:rPr lang="en-US" altLang="zh-CN" sz="7200" dirty="0"/>
              <a:t>Water Meter Recogniϯion</a:t>
            </a:r>
            <a:endParaRPr lang="zh-CN" altLang="en-US" sz="115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8EECB27-42BD-40D8-8D75-00C7B71A2D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n-US" altLang="zh-CN" dirty="0"/>
              <a:t>Learning Machine group</a:t>
            </a:r>
          </a:p>
          <a:p>
            <a:pPr algn="r"/>
            <a:r>
              <a:rPr lang="en-US" altLang="zh-CN" sz="2200" dirty="0"/>
              <a:t>21052222 kai wang</a:t>
            </a:r>
          </a:p>
          <a:p>
            <a:pPr algn="r"/>
            <a:r>
              <a:rPr lang="en-US" altLang="zh-CN" sz="2200" dirty="0"/>
              <a:t>5.31.2023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7986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205E59-F681-4AE6-998A-C5F7DF7D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6" y="1338766"/>
            <a:ext cx="6226115" cy="4180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C2334F-9797-4122-B78B-5BB5C2AAD362}"/>
              </a:ext>
            </a:extLst>
          </p:cNvPr>
          <p:cNvSpPr txBox="1"/>
          <p:nvPr/>
        </p:nvSpPr>
        <p:spPr>
          <a:xfrm>
            <a:off x="450006" y="924354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Ⅲ. Digits Recognition Network Evaluation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1B08BCA-F010-4E77-B2D3-F43A03F2EEED}"/>
              </a:ext>
            </a:extLst>
          </p:cNvPr>
          <p:cNvCxnSpPr>
            <a:cxnSpLocks/>
          </p:cNvCxnSpPr>
          <p:nvPr/>
        </p:nvCxnSpPr>
        <p:spPr>
          <a:xfrm>
            <a:off x="4119239" y="3133817"/>
            <a:ext cx="1331650" cy="40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AB0D942-F3B5-4A7C-A35F-FC426809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733" y="3604394"/>
            <a:ext cx="8922261" cy="692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DD13C3-E973-4DE0-952E-BB4BEEE6D0DE}"/>
              </a:ext>
            </a:extLst>
          </p:cNvPr>
          <p:cNvSpPr txBox="1"/>
          <p:nvPr/>
        </p:nvSpPr>
        <p:spPr>
          <a:xfrm>
            <a:off x="491827" y="5761150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 Recognition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overfitting 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2655AF-25F8-41A3-95E7-91BC74506E82}"/>
              </a:ext>
            </a:extLst>
          </p:cNvPr>
          <p:cNvSpPr txBox="1"/>
          <p:nvPr/>
        </p:nvSpPr>
        <p:spPr>
          <a:xfrm>
            <a:off x="491827" y="417610"/>
            <a:ext cx="313445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21B8CA84-B5A9-4E85-A2F0-107B2B9BA274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EE7C661-5539-4294-A0C9-9DA77EE118D0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905E53-D1D7-4442-AEC2-45FEA3C73BF9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10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3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1610A3-5F1E-4A47-9551-6E0BEAF0C603}"/>
              </a:ext>
            </a:extLst>
          </p:cNvPr>
          <p:cNvSpPr txBox="1"/>
          <p:nvPr/>
        </p:nvSpPr>
        <p:spPr>
          <a:xfrm>
            <a:off x="2050937" y="470265"/>
            <a:ext cx="696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available at: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https://github.com/iaoqian/water_meter_recognition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E431C-D5D0-4DAE-94D3-673D368E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39" y="1194524"/>
            <a:ext cx="8525522" cy="4164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85063-A246-41C3-8D43-CD0F2295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01" y="1498607"/>
            <a:ext cx="8557154" cy="4164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D3DDD-6C83-447E-B2BD-2E6CF579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300" y="1859200"/>
            <a:ext cx="8454501" cy="41083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D2F960-2048-4951-A4C8-7DF77A7B5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546" y="2219794"/>
            <a:ext cx="8454498" cy="41083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C5A422-B654-4C68-B54C-227391536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612" y="1870231"/>
            <a:ext cx="8404775" cy="4097328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BC37AB6-5EAA-4E77-8186-F6A060B1F165}"/>
              </a:ext>
            </a:extLst>
          </p:cNvPr>
          <p:cNvCxnSpPr/>
          <p:nvPr/>
        </p:nvCxnSpPr>
        <p:spPr>
          <a:xfrm flipH="1" flipV="1">
            <a:off x="1644279" y="3994951"/>
            <a:ext cx="1773624" cy="127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7D90AB0-5416-47DD-BF12-7ECD3DAC3815}"/>
              </a:ext>
            </a:extLst>
          </p:cNvPr>
          <p:cNvCxnSpPr/>
          <p:nvPr/>
        </p:nvCxnSpPr>
        <p:spPr>
          <a:xfrm flipV="1">
            <a:off x="7306322" y="3994951"/>
            <a:ext cx="3241399" cy="127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B656A06-4214-45B2-BA7B-BADCAA3D105B}"/>
              </a:ext>
            </a:extLst>
          </p:cNvPr>
          <p:cNvCxnSpPr/>
          <p:nvPr/>
        </p:nvCxnSpPr>
        <p:spPr>
          <a:xfrm flipH="1" flipV="1">
            <a:off x="1644279" y="1194524"/>
            <a:ext cx="1773624" cy="2880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BC693D-616E-4250-870C-38EE7914B920}"/>
              </a:ext>
            </a:extLst>
          </p:cNvPr>
          <p:cNvCxnSpPr/>
          <p:nvPr/>
        </p:nvCxnSpPr>
        <p:spPr>
          <a:xfrm flipV="1">
            <a:off x="7306322" y="1194524"/>
            <a:ext cx="3241399" cy="2880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9CFD7CB-594A-4765-8D1E-0D2AFE509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279" y="1195011"/>
            <a:ext cx="8903442" cy="2723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063BCB-8FC3-4245-A346-1CA6E2900530}"/>
              </a:ext>
            </a:extLst>
          </p:cNvPr>
          <p:cNvSpPr txBox="1"/>
          <p:nvPr/>
        </p:nvSpPr>
        <p:spPr>
          <a:xfrm>
            <a:off x="491827" y="417610"/>
            <a:ext cx="1252567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Part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C0CB57C-898A-4780-9A3E-677F966FE18E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6A40EF71-6C27-40FB-94C9-C2BE8C38FFB4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0D18FF-7A55-439B-92B8-EA9ABA222147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84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B44E95-4276-4EF3-9863-F877B93FF025}"/>
              </a:ext>
            </a:extLst>
          </p:cNvPr>
          <p:cNvSpPr txBox="1"/>
          <p:nvPr/>
        </p:nvSpPr>
        <p:spPr>
          <a:xfrm>
            <a:off x="5052284" y="2909938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9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809AE-3E7C-40BA-9935-E57EF5544C8C}"/>
              </a:ext>
            </a:extLst>
          </p:cNvPr>
          <p:cNvSpPr txBox="1"/>
          <p:nvPr/>
        </p:nvSpPr>
        <p:spPr>
          <a:xfrm>
            <a:off x="491826" y="0"/>
            <a:ext cx="5429579" cy="472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Contends</a:t>
            </a:r>
          </a:p>
          <a:p>
            <a:pPr>
              <a:lnSpc>
                <a:spcPct val="18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1.Introduction</a:t>
            </a:r>
          </a:p>
          <a:p>
            <a:pPr>
              <a:lnSpc>
                <a:spcPct val="18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2.My Solution: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Stage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2.1 Rotation Regression</a:t>
            </a:r>
          </a:p>
          <a:p>
            <a:pPr>
              <a:lnSpc>
                <a:spcPct val="1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2.2 Object Detection</a:t>
            </a:r>
          </a:p>
          <a:p>
            <a:pPr>
              <a:lnSpc>
                <a:spcPct val="1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2.3 Digits Recognition</a:t>
            </a:r>
          </a:p>
          <a:p>
            <a:pPr>
              <a:lnSpc>
                <a:spcPct val="18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3.Performance &amp; Model Evaluation</a:t>
            </a:r>
          </a:p>
          <a:p>
            <a:pPr>
              <a:lnSpc>
                <a:spcPct val="18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4.End Part: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it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54F81B95-5E06-4C2D-A73D-165197549264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F8B2AEA-9DAD-4B68-9030-1AEDE54708D0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42396-29F6-4DC9-8F4D-75B650840A94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34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732C19-4973-4977-8338-4803004AD89B}"/>
              </a:ext>
            </a:extLst>
          </p:cNvPr>
          <p:cNvSpPr txBox="1"/>
          <p:nvPr/>
        </p:nvSpPr>
        <p:spPr>
          <a:xfrm>
            <a:off x="491827" y="417610"/>
            <a:ext cx="1737806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3FCF02-3C49-4522-B949-D1795563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2" y="1416765"/>
            <a:ext cx="3393731" cy="1908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D89A8170-0CE7-4494-ACB5-392467B96061}"/>
              </a:ext>
            </a:extLst>
          </p:cNvPr>
          <p:cNvSpPr/>
          <p:nvPr/>
        </p:nvSpPr>
        <p:spPr>
          <a:xfrm>
            <a:off x="4253342" y="2285732"/>
            <a:ext cx="953870" cy="171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5FB27-772E-497A-8B3C-AE4947826F78}"/>
              </a:ext>
            </a:extLst>
          </p:cNvPr>
          <p:cNvSpPr/>
          <p:nvPr/>
        </p:nvSpPr>
        <p:spPr>
          <a:xfrm>
            <a:off x="5445244" y="1909586"/>
            <a:ext cx="2608407" cy="923330"/>
          </a:xfrm>
          <a:custGeom>
            <a:avLst/>
            <a:gdLst>
              <a:gd name="connsiteX0" fmla="*/ 0 w 2608407"/>
              <a:gd name="connsiteY0" fmla="*/ 0 h 923330"/>
              <a:gd name="connsiteX1" fmla="*/ 652102 w 2608407"/>
              <a:gd name="connsiteY1" fmla="*/ 0 h 923330"/>
              <a:gd name="connsiteX2" fmla="*/ 1278119 w 2608407"/>
              <a:gd name="connsiteY2" fmla="*/ 0 h 923330"/>
              <a:gd name="connsiteX3" fmla="*/ 1851969 w 2608407"/>
              <a:gd name="connsiteY3" fmla="*/ 0 h 923330"/>
              <a:gd name="connsiteX4" fmla="*/ 2608407 w 2608407"/>
              <a:gd name="connsiteY4" fmla="*/ 0 h 923330"/>
              <a:gd name="connsiteX5" fmla="*/ 2608407 w 2608407"/>
              <a:gd name="connsiteY5" fmla="*/ 461665 h 923330"/>
              <a:gd name="connsiteX6" fmla="*/ 2608407 w 2608407"/>
              <a:gd name="connsiteY6" fmla="*/ 923330 h 923330"/>
              <a:gd name="connsiteX7" fmla="*/ 2008473 w 2608407"/>
              <a:gd name="connsiteY7" fmla="*/ 923330 h 923330"/>
              <a:gd name="connsiteX8" fmla="*/ 1356372 w 2608407"/>
              <a:gd name="connsiteY8" fmla="*/ 923330 h 923330"/>
              <a:gd name="connsiteX9" fmla="*/ 730354 w 2608407"/>
              <a:gd name="connsiteY9" fmla="*/ 923330 h 923330"/>
              <a:gd name="connsiteX10" fmla="*/ 0 w 2608407"/>
              <a:gd name="connsiteY10" fmla="*/ 923330 h 923330"/>
              <a:gd name="connsiteX11" fmla="*/ 0 w 2608407"/>
              <a:gd name="connsiteY11" fmla="*/ 443198 h 923330"/>
              <a:gd name="connsiteX12" fmla="*/ 0 w 2608407"/>
              <a:gd name="connsiteY12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08407" h="923330" extrusionOk="0">
                <a:moveTo>
                  <a:pt x="0" y="0"/>
                </a:moveTo>
                <a:cubicBezTo>
                  <a:pt x="307522" y="19299"/>
                  <a:pt x="492512" y="22918"/>
                  <a:pt x="652102" y="0"/>
                </a:cubicBezTo>
                <a:cubicBezTo>
                  <a:pt x="811692" y="-22918"/>
                  <a:pt x="1147141" y="8729"/>
                  <a:pt x="1278119" y="0"/>
                </a:cubicBezTo>
                <a:cubicBezTo>
                  <a:pt x="1409097" y="-8729"/>
                  <a:pt x="1666532" y="298"/>
                  <a:pt x="1851969" y="0"/>
                </a:cubicBezTo>
                <a:cubicBezTo>
                  <a:pt x="2037406" y="-298"/>
                  <a:pt x="2441630" y="20418"/>
                  <a:pt x="2608407" y="0"/>
                </a:cubicBezTo>
                <a:cubicBezTo>
                  <a:pt x="2624292" y="210775"/>
                  <a:pt x="2629264" y="273378"/>
                  <a:pt x="2608407" y="461665"/>
                </a:cubicBezTo>
                <a:cubicBezTo>
                  <a:pt x="2587550" y="649952"/>
                  <a:pt x="2595249" y="826085"/>
                  <a:pt x="2608407" y="923330"/>
                </a:cubicBezTo>
                <a:cubicBezTo>
                  <a:pt x="2427638" y="900036"/>
                  <a:pt x="2233208" y="900713"/>
                  <a:pt x="2008473" y="923330"/>
                </a:cubicBezTo>
                <a:cubicBezTo>
                  <a:pt x="1783738" y="945947"/>
                  <a:pt x="1606356" y="922724"/>
                  <a:pt x="1356372" y="923330"/>
                </a:cubicBezTo>
                <a:cubicBezTo>
                  <a:pt x="1106388" y="923936"/>
                  <a:pt x="1041488" y="935410"/>
                  <a:pt x="730354" y="923330"/>
                </a:cubicBezTo>
                <a:cubicBezTo>
                  <a:pt x="419220" y="911250"/>
                  <a:pt x="364558" y="923670"/>
                  <a:pt x="0" y="923330"/>
                </a:cubicBezTo>
                <a:cubicBezTo>
                  <a:pt x="4957" y="692853"/>
                  <a:pt x="-12919" y="551857"/>
                  <a:pt x="0" y="443198"/>
                </a:cubicBezTo>
                <a:cubicBezTo>
                  <a:pt x="12919" y="334539"/>
                  <a:pt x="8468" y="18382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680699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0 0 5 3 7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2C2ADC-5A14-4C47-900C-27364DCC600C}"/>
              </a:ext>
            </a:extLst>
          </p:cNvPr>
          <p:cNvSpPr txBox="1"/>
          <p:nvPr/>
        </p:nvSpPr>
        <p:spPr>
          <a:xfrm>
            <a:off x="491827" y="963354"/>
            <a:ext cx="4172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description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8858B31-CFBA-4976-BE84-1690D7D5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5" y="3959858"/>
            <a:ext cx="2691340" cy="180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DE14CAC-171A-4242-B016-FAA583203977}"/>
              </a:ext>
            </a:extLst>
          </p:cNvPr>
          <p:cNvSpPr txBox="1"/>
          <p:nvPr/>
        </p:nvSpPr>
        <p:spPr>
          <a:xfrm>
            <a:off x="491827" y="3501177"/>
            <a:ext cx="4172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3370FD-117E-441B-BB78-157D131EC143}"/>
                  </a:ext>
                </a:extLst>
              </p:cNvPr>
              <p:cNvSpPr txBox="1"/>
              <p:nvPr/>
            </p:nvSpPr>
            <p:spPr>
              <a:xfrm>
                <a:off x="3218537" y="4730659"/>
                <a:ext cx="56431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"000092", "00093"</m:t>
                      </m:r>
                    </m:oMath>
                  </m:oMathPara>
                </a14:m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3370FD-117E-441B-BB78-157D131E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37" y="4730659"/>
                <a:ext cx="5643122" cy="276999"/>
              </a:xfrm>
              <a:prstGeom prst="rect">
                <a:avLst/>
              </a:prstGeom>
              <a:blipFill>
                <a:blip r:embed="rId5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弧形 27">
            <a:extLst>
              <a:ext uri="{FF2B5EF4-FFF2-40B4-BE49-F238E27FC236}">
                <a16:creationId xmlns:a16="http://schemas.microsoft.com/office/drawing/2014/main" id="{B9392C68-E770-4E4B-8ADF-C50F4987495B}"/>
              </a:ext>
            </a:extLst>
          </p:cNvPr>
          <p:cNvSpPr/>
          <p:nvPr/>
        </p:nvSpPr>
        <p:spPr>
          <a:xfrm rot="20786269">
            <a:off x="-313310" y="4714317"/>
            <a:ext cx="5643122" cy="1166817"/>
          </a:xfrm>
          <a:prstGeom prst="arc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519EEB5A-9779-492A-8CE4-20BDD2862E3B}"/>
              </a:ext>
            </a:extLst>
          </p:cNvPr>
          <p:cNvSpPr/>
          <p:nvPr/>
        </p:nvSpPr>
        <p:spPr>
          <a:xfrm rot="575549" flipV="1">
            <a:off x="-2730601" y="3521424"/>
            <a:ext cx="9878437" cy="1720006"/>
          </a:xfrm>
          <a:prstGeom prst="arc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9F9E6F-44CF-4995-81EA-3B4EAB60583C}"/>
              </a:ext>
            </a:extLst>
          </p:cNvPr>
          <p:cNvSpPr txBox="1"/>
          <p:nvPr/>
        </p:nvSpPr>
        <p:spPr>
          <a:xfrm>
            <a:off x="3502960" y="4055849"/>
            <a:ext cx="289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of bounding box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D11209-2B54-41DD-B130-AC35A75AC0FC}"/>
              </a:ext>
            </a:extLst>
          </p:cNvPr>
          <p:cNvSpPr txBox="1"/>
          <p:nvPr/>
        </p:nvSpPr>
        <p:spPr>
          <a:xfrm>
            <a:off x="4353881" y="559906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2F746B0-F77B-4805-9381-DF910EA81592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1BA7C533-467D-4ABA-853F-46241D4CB755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D59A9E-E318-460C-9BEC-0D9C230BFFEC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0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21" grpId="0"/>
      <p:bldP spid="22" grpId="0"/>
      <p:bldP spid="28" grpId="0" animBg="1"/>
      <p:bldP spid="29" grpId="0" animBg="1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989EC1-19D4-4B36-A80D-2F5C50A939EC}"/>
              </a:ext>
            </a:extLst>
          </p:cNvPr>
          <p:cNvSpPr txBox="1"/>
          <p:nvPr/>
        </p:nvSpPr>
        <p:spPr>
          <a:xfrm>
            <a:off x="506589" y="9633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414FCF-4CCD-4C7D-8010-847DC826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3" y="1558537"/>
            <a:ext cx="1274714" cy="127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977FC1-8CA9-49F9-A9BC-055CAAAF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67" y="1558537"/>
            <a:ext cx="1274714" cy="1274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D1CA27-2FB2-4FE9-B57D-EC0AD345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85" y="1558537"/>
            <a:ext cx="1274714" cy="127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61F033-6768-4774-A16D-290FB0A733DD}"/>
              </a:ext>
            </a:extLst>
          </p:cNvPr>
          <p:cNvSpPr txBox="1"/>
          <p:nvPr/>
        </p:nvSpPr>
        <p:spPr>
          <a:xfrm>
            <a:off x="5771431" y="960702"/>
            <a:ext cx="374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universal solution for tasks like this: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345D94-708C-4C2B-B119-AF9902DF2A0A}"/>
              </a:ext>
            </a:extLst>
          </p:cNvPr>
          <p:cNvSpPr txBox="1"/>
          <p:nvPr/>
        </p:nvSpPr>
        <p:spPr>
          <a:xfrm>
            <a:off x="5771431" y="1443993"/>
            <a:ext cx="451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DB +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CRNN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1F3E43-B3F2-45C8-BA49-15809C01B804}"/>
              </a:ext>
            </a:extLst>
          </p:cNvPr>
          <p:cNvSpPr txBox="1"/>
          <p:nvPr/>
        </p:nvSpPr>
        <p:spPr>
          <a:xfrm>
            <a:off x="506589" y="305966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Solution: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71626E-47F3-4E00-936F-6C1018A00B1E}"/>
              </a:ext>
            </a:extLst>
          </p:cNvPr>
          <p:cNvSpPr txBox="1"/>
          <p:nvPr/>
        </p:nvSpPr>
        <p:spPr>
          <a:xfrm>
            <a:off x="1334584" y="5117272"/>
            <a:ext cx="2103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Regression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CB7DA6B-C1CE-4C8D-9E20-3CE0E77E9895}"/>
              </a:ext>
            </a:extLst>
          </p:cNvPr>
          <p:cNvSpPr/>
          <p:nvPr/>
        </p:nvSpPr>
        <p:spPr>
          <a:xfrm>
            <a:off x="579903" y="3655417"/>
            <a:ext cx="8533751" cy="200008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55B4DD-187E-439D-A739-C5BA807680DC}"/>
              </a:ext>
            </a:extLst>
          </p:cNvPr>
          <p:cNvSpPr txBox="1"/>
          <p:nvPr/>
        </p:nvSpPr>
        <p:spPr>
          <a:xfrm>
            <a:off x="3829677" y="5114797"/>
            <a:ext cx="1879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653A57-E63C-404F-9657-B886C8FAFB6F}"/>
              </a:ext>
            </a:extLst>
          </p:cNvPr>
          <p:cNvSpPr txBox="1"/>
          <p:nvPr/>
        </p:nvSpPr>
        <p:spPr>
          <a:xfrm>
            <a:off x="6665861" y="5114797"/>
            <a:ext cx="146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8D7ADB2-F59B-4212-BE4E-24B5991ED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213" y="3943887"/>
            <a:ext cx="913149" cy="111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F70884-9F67-4ED8-A639-E9F2E86BD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148" y="3946525"/>
            <a:ext cx="913150" cy="1112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2CF181CB-322C-4279-B9F1-D15CE1983146}"/>
              </a:ext>
            </a:extLst>
          </p:cNvPr>
          <p:cNvSpPr/>
          <p:nvPr/>
        </p:nvSpPr>
        <p:spPr>
          <a:xfrm>
            <a:off x="2267008" y="4425853"/>
            <a:ext cx="236823" cy="139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1684970-C57A-4823-8340-FA81BB0E8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175" y="3939266"/>
            <a:ext cx="1130788" cy="1112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F707BF87-A18B-4D51-BA27-F347ED9D958D}"/>
              </a:ext>
            </a:extLst>
          </p:cNvPr>
          <p:cNvSpPr/>
          <p:nvPr/>
        </p:nvSpPr>
        <p:spPr>
          <a:xfrm>
            <a:off x="3815615" y="4435735"/>
            <a:ext cx="236823" cy="139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39B25B8-8719-4016-9056-A8E42EC79D59}"/>
              </a:ext>
            </a:extLst>
          </p:cNvPr>
          <p:cNvSpPr/>
          <p:nvPr/>
        </p:nvSpPr>
        <p:spPr>
          <a:xfrm>
            <a:off x="5534608" y="4435735"/>
            <a:ext cx="236823" cy="139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189E568-6DE5-42B3-B113-B7C39411A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62" y="4335561"/>
            <a:ext cx="1224891" cy="334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39E6860A-BF62-4C78-B10C-E695A4553FF8}"/>
              </a:ext>
            </a:extLst>
          </p:cNvPr>
          <p:cNvSpPr/>
          <p:nvPr/>
        </p:nvSpPr>
        <p:spPr>
          <a:xfrm>
            <a:off x="7397984" y="4435735"/>
            <a:ext cx="236823" cy="139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94B834-0F9A-43C1-B9C5-F5E7233945F4}"/>
              </a:ext>
            </a:extLst>
          </p:cNvPr>
          <p:cNvSpPr txBox="1"/>
          <p:nvPr/>
        </p:nvSpPr>
        <p:spPr>
          <a:xfrm>
            <a:off x="7535022" y="4319586"/>
            <a:ext cx="137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cap="none" spc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0 0 2 0 2</a:t>
            </a:r>
            <a:endParaRPr lang="zh-CN" altLang="en-US" sz="1800" b="0" cap="none" spc="0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5F90F6-42E0-4D26-A697-72B46BF856F8}"/>
              </a:ext>
            </a:extLst>
          </p:cNvPr>
          <p:cNvSpPr txBox="1"/>
          <p:nvPr/>
        </p:nvSpPr>
        <p:spPr>
          <a:xfrm>
            <a:off x="491827" y="417610"/>
            <a:ext cx="173265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2ADBC88C-304D-4DDE-8714-3331DA993B17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594483D-8C7A-4980-83C9-0C88C6AACDA0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84DBDCB-3CD2-487C-98B6-2A5A0DDE18C2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4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4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4" grpId="0"/>
      <p:bldP spid="16" grpId="0"/>
      <p:bldP spid="17" grpId="0" animBg="1"/>
      <p:bldP spid="19" grpId="0"/>
      <p:bldP spid="21" grpId="0"/>
      <p:bldP spid="27" grpId="0" animBg="1"/>
      <p:bldP spid="30" grpId="0" animBg="1"/>
      <p:bldP spid="32" grpId="0" animBg="1"/>
      <p:bldP spid="35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C38916-A058-4DCF-BA40-581AD89CF301}"/>
              </a:ext>
            </a:extLst>
          </p:cNvPr>
          <p:cNvSpPr txBox="1"/>
          <p:nvPr/>
        </p:nvSpPr>
        <p:spPr>
          <a:xfrm>
            <a:off x="491827" y="918132"/>
            <a:ext cx="335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Regression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DC480C-3D6C-4A10-99A5-5271D4084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89" y="1786409"/>
            <a:ext cx="1329257" cy="2373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421AB0-59B8-4107-987A-B05CA0CE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43" y="2194239"/>
            <a:ext cx="1502073" cy="1502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4EB4B1-CFCD-40A1-BF5F-761F7928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534" y="1786408"/>
            <a:ext cx="1337723" cy="2373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32A036F-E1C7-444E-9525-DC2B28DF1926}"/>
              </a:ext>
            </a:extLst>
          </p:cNvPr>
          <p:cNvSpPr txBox="1"/>
          <p:nvPr/>
        </p:nvSpPr>
        <p:spPr>
          <a:xfrm>
            <a:off x="1918719" y="4996463"/>
            <a:ext cx="1329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C4D614-73EC-439A-BCEC-9EC65AD6B78E}"/>
              </a:ext>
            </a:extLst>
          </p:cNvPr>
          <p:cNvSpPr txBox="1"/>
          <p:nvPr/>
        </p:nvSpPr>
        <p:spPr>
          <a:xfrm>
            <a:off x="9047856" y="4996463"/>
            <a:ext cx="15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09E37C-9746-4652-B558-7C616AC00B83}"/>
              </a:ext>
            </a:extLst>
          </p:cNvPr>
          <p:cNvSpPr txBox="1"/>
          <p:nvPr/>
        </p:nvSpPr>
        <p:spPr>
          <a:xfrm>
            <a:off x="4107568" y="499646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9DD95A-A42C-4448-88FC-512A71AF9063}"/>
              </a:ext>
            </a:extLst>
          </p:cNvPr>
          <p:cNvSpPr txBox="1"/>
          <p:nvPr/>
        </p:nvSpPr>
        <p:spPr>
          <a:xfrm>
            <a:off x="6082265" y="4996463"/>
            <a:ext cx="172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head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B5009D6A-FD9F-40BB-9F4F-A97C6860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613336"/>
              </p:ext>
            </p:extLst>
          </p:nvPr>
        </p:nvGraphicFramePr>
        <p:xfrm>
          <a:off x="5520914" y="1509885"/>
          <a:ext cx="370113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113">
                  <a:extLst>
                    <a:ext uri="{9D8B030D-6E8A-4147-A177-3AD203B41FA5}">
                      <a16:colId xmlns:a16="http://schemas.microsoft.com/office/drawing/2014/main" val="697145207"/>
                    </a:ext>
                  </a:extLst>
                </a:gridCol>
              </a:tblGrid>
              <a:tr h="1305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90497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36785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5285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22636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713040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80559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73"/>
                  </a:ext>
                </a:extLst>
              </a:tr>
              <a:tr h="1305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44126"/>
                  </a:ext>
                </a:extLst>
              </a:tr>
            </a:tbl>
          </a:graphicData>
        </a:graphic>
      </p:graphicFrame>
      <p:sp>
        <p:nvSpPr>
          <p:cNvPr id="32" name="弧形 31">
            <a:extLst>
              <a:ext uri="{FF2B5EF4-FFF2-40B4-BE49-F238E27FC236}">
                <a16:creationId xmlns:a16="http://schemas.microsoft.com/office/drawing/2014/main" id="{634E3AB9-2C7B-4933-B03C-88DAC30C113C}"/>
              </a:ext>
            </a:extLst>
          </p:cNvPr>
          <p:cNvSpPr/>
          <p:nvPr/>
        </p:nvSpPr>
        <p:spPr>
          <a:xfrm rot="5820599" flipV="1">
            <a:off x="905793" y="2592877"/>
            <a:ext cx="4599547" cy="1690172"/>
          </a:xfrm>
          <a:prstGeom prst="arc">
            <a:avLst>
              <a:gd name="adj1" fmla="val 15539904"/>
              <a:gd name="adj2" fmla="val 4426146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4A89E872-C7A0-47A2-85C3-A40F91092494}"/>
              </a:ext>
            </a:extLst>
          </p:cNvPr>
          <p:cNvSpPr/>
          <p:nvPr/>
        </p:nvSpPr>
        <p:spPr>
          <a:xfrm rot="5007249" flipV="1">
            <a:off x="2829435" y="2845747"/>
            <a:ext cx="4222214" cy="1284780"/>
          </a:xfrm>
          <a:prstGeom prst="arc">
            <a:avLst>
              <a:gd name="adj1" fmla="val 16345555"/>
              <a:gd name="adj2" fmla="val 1521192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141587F5-587A-4219-9180-CB1A977C4217}"/>
              </a:ext>
            </a:extLst>
          </p:cNvPr>
          <p:cNvSpPr/>
          <p:nvPr/>
        </p:nvSpPr>
        <p:spPr>
          <a:xfrm rot="5672799" flipV="1">
            <a:off x="4566142" y="2948092"/>
            <a:ext cx="3694069" cy="1294518"/>
          </a:xfrm>
          <a:prstGeom prst="arc">
            <a:avLst>
              <a:gd name="adj1" fmla="val 19860181"/>
              <a:gd name="adj2" fmla="val 1167596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30F61F7-94DC-42F2-9327-142F37528472}"/>
              </a:ext>
            </a:extLst>
          </p:cNvPr>
          <p:cNvSpPr txBox="1"/>
          <p:nvPr/>
        </p:nvSpPr>
        <p:spPr>
          <a:xfrm>
            <a:off x="6383622" y="4569779"/>
            <a:ext cx="1827168" cy="27699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angle: θ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D36D779-8EBA-4C77-AD0F-EB79D67B718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944555">
            <a:off x="6733822" y="2281386"/>
            <a:ext cx="1505843" cy="1499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E506BF9-F5CB-42AA-8728-C41F7941CD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6763405" y="2258798"/>
            <a:ext cx="1505843" cy="1499746"/>
          </a:xfrm>
          <a:prstGeom prst="rect">
            <a:avLst/>
          </a:prstGeom>
        </p:spPr>
      </p:pic>
      <p:sp>
        <p:nvSpPr>
          <p:cNvPr id="41" name="弧形 40">
            <a:extLst>
              <a:ext uri="{FF2B5EF4-FFF2-40B4-BE49-F238E27FC236}">
                <a16:creationId xmlns:a16="http://schemas.microsoft.com/office/drawing/2014/main" id="{091150B4-AD79-4A55-A5A4-6EAD8465F42F}"/>
              </a:ext>
            </a:extLst>
          </p:cNvPr>
          <p:cNvSpPr/>
          <p:nvPr/>
        </p:nvSpPr>
        <p:spPr>
          <a:xfrm rot="10800000" flipH="1">
            <a:off x="7348391" y="3550672"/>
            <a:ext cx="504690" cy="477971"/>
          </a:xfrm>
          <a:prstGeom prst="arc">
            <a:avLst>
              <a:gd name="adj1" fmla="val 16200000"/>
              <a:gd name="adj2" fmla="val 20497498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240BDD3-FD78-4DA3-A88F-5BB60BF1AAA0}"/>
              </a:ext>
            </a:extLst>
          </p:cNvPr>
          <p:cNvCxnSpPr>
            <a:cxnSpLocks/>
          </p:cNvCxnSpPr>
          <p:nvPr/>
        </p:nvCxnSpPr>
        <p:spPr>
          <a:xfrm flipV="1">
            <a:off x="7289143" y="4272701"/>
            <a:ext cx="0" cy="29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97255FD7-942A-4074-AD3D-7C4F3A1C6984}"/>
              </a:ext>
            </a:extLst>
          </p:cNvPr>
          <p:cNvSpPr/>
          <p:nvPr/>
        </p:nvSpPr>
        <p:spPr>
          <a:xfrm rot="5007249" flipV="1">
            <a:off x="7196681" y="2911364"/>
            <a:ext cx="3836708" cy="1510777"/>
          </a:xfrm>
          <a:prstGeom prst="arc">
            <a:avLst>
              <a:gd name="adj1" fmla="val 16345555"/>
              <a:gd name="adj2" fmla="val 2661101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1F10D1D-130F-46F6-85E3-5DF47B3CFFA2}"/>
              </a:ext>
            </a:extLst>
          </p:cNvPr>
          <p:cNvCxnSpPr/>
          <p:nvPr/>
        </p:nvCxnSpPr>
        <p:spPr>
          <a:xfrm>
            <a:off x="1406314" y="1786408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13B587-4DBF-4C91-A2FC-8E5C9C2532B3}"/>
              </a:ext>
            </a:extLst>
          </p:cNvPr>
          <p:cNvCxnSpPr/>
          <p:nvPr/>
        </p:nvCxnSpPr>
        <p:spPr>
          <a:xfrm>
            <a:off x="1406314" y="4150207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160D17-B4C3-4501-8CD4-0823358D344C}"/>
              </a:ext>
            </a:extLst>
          </p:cNvPr>
          <p:cNvCxnSpPr/>
          <p:nvPr/>
        </p:nvCxnSpPr>
        <p:spPr>
          <a:xfrm>
            <a:off x="1507914" y="1786408"/>
            <a:ext cx="0" cy="2373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56786E-046D-4CB1-8B75-10BE7E94DF9D}"/>
              </a:ext>
            </a:extLst>
          </p:cNvPr>
          <p:cNvCxnSpPr>
            <a:cxnSpLocks/>
          </p:cNvCxnSpPr>
          <p:nvPr/>
        </p:nvCxnSpPr>
        <p:spPr>
          <a:xfrm flipV="1">
            <a:off x="1621889" y="1579515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C64F008-A01D-4811-B62A-C91B30F826BC}"/>
              </a:ext>
            </a:extLst>
          </p:cNvPr>
          <p:cNvCxnSpPr>
            <a:cxnSpLocks/>
          </p:cNvCxnSpPr>
          <p:nvPr/>
        </p:nvCxnSpPr>
        <p:spPr>
          <a:xfrm flipV="1">
            <a:off x="2941910" y="1580580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F098D9D-5A61-4C09-BDBF-12034E634BD9}"/>
              </a:ext>
            </a:extLst>
          </p:cNvPr>
          <p:cNvCxnSpPr/>
          <p:nvPr/>
        </p:nvCxnSpPr>
        <p:spPr>
          <a:xfrm>
            <a:off x="1621889" y="1674791"/>
            <a:ext cx="13292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C7CBB00-FA9B-4672-8F78-AF2C9BDAF900}"/>
              </a:ext>
            </a:extLst>
          </p:cNvPr>
          <p:cNvSpPr txBox="1"/>
          <p:nvPr/>
        </p:nvSpPr>
        <p:spPr>
          <a:xfrm>
            <a:off x="1895131" y="1393809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540 pixels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DB9EAC-4CDA-4B76-87A9-945006EC61BA}"/>
              </a:ext>
            </a:extLst>
          </p:cNvPr>
          <p:cNvSpPr txBox="1"/>
          <p:nvPr/>
        </p:nvSpPr>
        <p:spPr>
          <a:xfrm>
            <a:off x="1191457" y="2582645"/>
            <a:ext cx="346249" cy="14280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960 pixels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8AEC1A0-56CF-4C41-843D-098F744CBBF2}"/>
              </a:ext>
            </a:extLst>
          </p:cNvPr>
          <p:cNvCxnSpPr>
            <a:cxnSpLocks/>
          </p:cNvCxnSpPr>
          <p:nvPr/>
        </p:nvCxnSpPr>
        <p:spPr>
          <a:xfrm>
            <a:off x="3274375" y="2194239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042374D-5CC5-49F9-BE75-92A486450D13}"/>
              </a:ext>
            </a:extLst>
          </p:cNvPr>
          <p:cNvCxnSpPr>
            <a:cxnSpLocks/>
          </p:cNvCxnSpPr>
          <p:nvPr/>
        </p:nvCxnSpPr>
        <p:spPr>
          <a:xfrm>
            <a:off x="3247976" y="3696312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E2F999E-6B8C-4235-B097-B9167B227B07}"/>
              </a:ext>
            </a:extLst>
          </p:cNvPr>
          <p:cNvCxnSpPr>
            <a:cxnSpLocks/>
          </p:cNvCxnSpPr>
          <p:nvPr/>
        </p:nvCxnSpPr>
        <p:spPr>
          <a:xfrm>
            <a:off x="3375975" y="2194239"/>
            <a:ext cx="0" cy="1502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9169DAF-4D07-4176-8111-400875891912}"/>
              </a:ext>
            </a:extLst>
          </p:cNvPr>
          <p:cNvSpPr txBox="1"/>
          <p:nvPr/>
        </p:nvSpPr>
        <p:spPr>
          <a:xfrm>
            <a:off x="3032441" y="2621592"/>
            <a:ext cx="346249" cy="807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224  pixels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BF4E89D-131C-480D-AA53-635F8D8E9584}"/>
              </a:ext>
            </a:extLst>
          </p:cNvPr>
          <p:cNvCxnSpPr>
            <a:cxnSpLocks/>
          </p:cNvCxnSpPr>
          <p:nvPr/>
        </p:nvCxnSpPr>
        <p:spPr>
          <a:xfrm flipV="1">
            <a:off x="3490041" y="1991458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9D5A144-8821-44A8-9951-B3E418D3CD69}"/>
              </a:ext>
            </a:extLst>
          </p:cNvPr>
          <p:cNvCxnSpPr>
            <a:cxnSpLocks/>
          </p:cNvCxnSpPr>
          <p:nvPr/>
        </p:nvCxnSpPr>
        <p:spPr>
          <a:xfrm flipV="1">
            <a:off x="4979609" y="1983287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8CCFB30-0BD2-4D12-B512-6F79D27DB013}"/>
              </a:ext>
            </a:extLst>
          </p:cNvPr>
          <p:cNvCxnSpPr>
            <a:cxnSpLocks/>
          </p:cNvCxnSpPr>
          <p:nvPr/>
        </p:nvCxnSpPr>
        <p:spPr>
          <a:xfrm>
            <a:off x="3490041" y="2086734"/>
            <a:ext cx="14895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8B97A30-3236-4C09-9963-3783D629B944}"/>
              </a:ext>
            </a:extLst>
          </p:cNvPr>
          <p:cNvSpPr txBox="1"/>
          <p:nvPr/>
        </p:nvSpPr>
        <p:spPr>
          <a:xfrm>
            <a:off x="3763283" y="1805752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224 pixels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8ACF4DB-3177-4A82-BABD-520B94F819E3}"/>
              </a:ext>
            </a:extLst>
          </p:cNvPr>
          <p:cNvCxnSpPr/>
          <p:nvPr/>
        </p:nvCxnSpPr>
        <p:spPr>
          <a:xfrm>
            <a:off x="9093491" y="1784546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D594E73-05D4-4D17-8D29-9911064B180F}"/>
              </a:ext>
            </a:extLst>
          </p:cNvPr>
          <p:cNvCxnSpPr/>
          <p:nvPr/>
        </p:nvCxnSpPr>
        <p:spPr>
          <a:xfrm>
            <a:off x="9093491" y="4148345"/>
            <a:ext cx="215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D289CE5-FF24-4920-BBB7-CCFDD27CE308}"/>
              </a:ext>
            </a:extLst>
          </p:cNvPr>
          <p:cNvCxnSpPr/>
          <p:nvPr/>
        </p:nvCxnSpPr>
        <p:spPr>
          <a:xfrm>
            <a:off x="9195091" y="1784546"/>
            <a:ext cx="0" cy="2373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73BD8F4-A425-4001-B991-E0ED3773F88E}"/>
              </a:ext>
            </a:extLst>
          </p:cNvPr>
          <p:cNvCxnSpPr>
            <a:cxnSpLocks/>
          </p:cNvCxnSpPr>
          <p:nvPr/>
        </p:nvCxnSpPr>
        <p:spPr>
          <a:xfrm flipV="1">
            <a:off x="9309066" y="1577653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0BD3507-86B9-40B6-9995-2F01A5914761}"/>
              </a:ext>
            </a:extLst>
          </p:cNvPr>
          <p:cNvCxnSpPr>
            <a:cxnSpLocks/>
          </p:cNvCxnSpPr>
          <p:nvPr/>
        </p:nvCxnSpPr>
        <p:spPr>
          <a:xfrm flipV="1">
            <a:off x="10629087" y="1578718"/>
            <a:ext cx="0" cy="20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E91E1BB-3058-4A94-85C6-B7D96AEB0C67}"/>
              </a:ext>
            </a:extLst>
          </p:cNvPr>
          <p:cNvCxnSpPr/>
          <p:nvPr/>
        </p:nvCxnSpPr>
        <p:spPr>
          <a:xfrm>
            <a:off x="9309066" y="1672929"/>
            <a:ext cx="13292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E2E3A6AB-7633-477A-9E12-DCBCB5C79AB1}"/>
              </a:ext>
            </a:extLst>
          </p:cNvPr>
          <p:cNvSpPr txBox="1"/>
          <p:nvPr/>
        </p:nvSpPr>
        <p:spPr>
          <a:xfrm>
            <a:off x="9582308" y="1391947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540 pixels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AC62E6F-A287-470C-B2F9-F4E95165B939}"/>
              </a:ext>
            </a:extLst>
          </p:cNvPr>
          <p:cNvSpPr txBox="1"/>
          <p:nvPr/>
        </p:nvSpPr>
        <p:spPr>
          <a:xfrm>
            <a:off x="8878634" y="2580783"/>
            <a:ext cx="346249" cy="14280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960 pixels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3D94E9AD-B882-486A-B6C8-6AF077988345}"/>
              </a:ext>
            </a:extLst>
          </p:cNvPr>
          <p:cNvSpPr/>
          <p:nvPr/>
        </p:nvSpPr>
        <p:spPr>
          <a:xfrm rot="20665980" flipH="1">
            <a:off x="4858012" y="4178719"/>
            <a:ext cx="2161905" cy="1612107"/>
          </a:xfrm>
          <a:prstGeom prst="arc">
            <a:avLst>
              <a:gd name="adj1" fmla="val 11272417"/>
              <a:gd name="adj2" fmla="val 21037632"/>
            </a:avLst>
          </a:prstGeom>
          <a:ln w="19050" cap="flat" cmpd="sng" algn="ctr">
            <a:solidFill>
              <a:srgbClr val="92D050"/>
            </a:solidFill>
            <a:prstDash val="lgDashDot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B549B96E-935B-4AC2-90BA-4D61440001F7}"/>
              </a:ext>
            </a:extLst>
          </p:cNvPr>
          <p:cNvSpPr/>
          <p:nvPr/>
        </p:nvSpPr>
        <p:spPr>
          <a:xfrm rot="18721945" flipH="1">
            <a:off x="6170650" y="4191592"/>
            <a:ext cx="881216" cy="1329817"/>
          </a:xfrm>
          <a:prstGeom prst="arc">
            <a:avLst>
              <a:gd name="adj1" fmla="val 11272417"/>
              <a:gd name="adj2" fmla="val 19795010"/>
            </a:avLst>
          </a:prstGeom>
          <a:ln w="19050" cap="flat" cmpd="sng" algn="ctr">
            <a:solidFill>
              <a:srgbClr val="92D050"/>
            </a:solidFill>
            <a:prstDash val="lgDashDot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27BE599-669F-46C9-B0F3-877686F8C4C3}"/>
              </a:ext>
            </a:extLst>
          </p:cNvPr>
          <p:cNvSpPr txBox="1"/>
          <p:nvPr/>
        </p:nvSpPr>
        <p:spPr>
          <a:xfrm>
            <a:off x="5918729" y="3748736"/>
            <a:ext cx="1085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loss*</a:t>
            </a:r>
          </a:p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EE4541F-2492-4738-ACBC-FFB901C28508}"/>
              </a:ext>
            </a:extLst>
          </p:cNvPr>
          <p:cNvSpPr txBox="1"/>
          <p:nvPr/>
        </p:nvSpPr>
        <p:spPr>
          <a:xfrm>
            <a:off x="471470" y="5811398"/>
            <a:ext cx="109289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loss = MAE Loss(y_pred, y_real) or Smooth L1 Loss(y_pred, y_real),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y_real is computed from label</a:t>
            </a:r>
            <a:endParaRPr lang="zh-CN" altLang="en-US" sz="16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C60357B-1CF7-468A-B03F-28F09461D42F}"/>
              </a:ext>
            </a:extLst>
          </p:cNvPr>
          <p:cNvSpPr txBox="1"/>
          <p:nvPr/>
        </p:nvSpPr>
        <p:spPr>
          <a:xfrm>
            <a:off x="491827" y="417610"/>
            <a:ext cx="2270162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DF2DA457-1337-47CF-B65B-06650AB99B9A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914054AD-3019-4D1A-BC78-BF8C0460B4CA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DB35CAE-A325-4698-A8FB-2CABFC235BDA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7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6" grpId="0"/>
      <p:bldP spid="17" grpId="0"/>
      <p:bldP spid="32" grpId="0" animBg="1"/>
      <p:bldP spid="33" grpId="0" animBg="1"/>
      <p:bldP spid="34" grpId="0" animBg="1"/>
      <p:bldP spid="38" grpId="0" animBg="1"/>
      <p:bldP spid="41" grpId="0" animBg="1"/>
      <p:bldP spid="45" grpId="0" animBg="1"/>
      <p:bldP spid="25" grpId="0"/>
      <p:bldP spid="26" grpId="0"/>
      <p:bldP spid="46" grpId="0"/>
      <p:bldP spid="50" grpId="0"/>
      <p:bldP spid="67" grpId="0"/>
      <p:bldP spid="68" grpId="0"/>
      <p:bldP spid="4" grpId="0" animBg="1"/>
      <p:bldP spid="51" grpId="0" animBg="1"/>
      <p:bldP spid="52" grpId="0"/>
      <p:bldP spid="53" grpId="0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35210-0384-488B-A84A-53291F5C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709" y="1168650"/>
            <a:ext cx="3431829" cy="34234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994594-8C9C-4304-BC61-13788E26633C}"/>
              </a:ext>
            </a:extLst>
          </p:cNvPr>
          <p:cNvSpPr txBox="1"/>
          <p:nvPr/>
        </p:nvSpPr>
        <p:spPr>
          <a:xfrm>
            <a:off x="8115229" y="4786742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6D5458-48EE-4708-9432-D89BD32D0703}"/>
                  </a:ext>
                </a:extLst>
              </p:cNvPr>
              <p:cNvSpPr txBox="1"/>
              <p:nvPr/>
            </p:nvSpPr>
            <p:spPr>
              <a:xfrm>
                <a:off x="228781" y="2060232"/>
                <a:ext cx="60945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"000092", "00093"</m:t>
                      </m:r>
                    </m:oMath>
                  </m:oMathPara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6D5458-48EE-4708-9432-D89BD32D0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1" y="2060232"/>
                <a:ext cx="6094520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522B7E-D34E-4643-93C3-3B35E0F43611}"/>
                  </a:ext>
                </a:extLst>
              </p:cNvPr>
              <p:cNvSpPr txBox="1"/>
              <p:nvPr/>
            </p:nvSpPr>
            <p:spPr>
              <a:xfrm>
                <a:off x="228781" y="3331154"/>
                <a:ext cx="60945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"000092", "00093"</m:t>
                      </m:r>
                    </m:oMath>
                  </m:oMathPara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522B7E-D34E-4643-93C3-3B35E0F4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1" y="3331154"/>
                <a:ext cx="6094520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F9104D8-2C4A-46B4-A723-D9BD13AFC48D}"/>
              </a:ext>
            </a:extLst>
          </p:cNvPr>
          <p:cNvSpPr txBox="1"/>
          <p:nvPr/>
        </p:nvSpPr>
        <p:spPr>
          <a:xfrm>
            <a:off x="1198171" y="2695693"/>
            <a:ext cx="415573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(rotation) transformation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A12B27-2FE8-493C-9C6D-D1707FDC9977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3276041" y="2398786"/>
            <a:ext cx="0" cy="29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1344724-E9E9-4565-B062-630A6C7277E3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3276041" y="3034247"/>
            <a:ext cx="0" cy="29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32203A-EE26-4F13-831C-5E19E6879EEA}"/>
                  </a:ext>
                </a:extLst>
              </p:cNvPr>
              <p:cNvSpPr txBox="1"/>
              <p:nvPr/>
            </p:nvSpPr>
            <p:spPr>
              <a:xfrm>
                <a:off x="228781" y="4602076"/>
                <a:ext cx="609452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"000092", "00093"</m:t>
                      </m:r>
                    </m:oMath>
                  </m:oMathPara>
                </a14:m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32203A-EE26-4F13-831C-5E19E6879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1" y="4602076"/>
                <a:ext cx="6094520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D94355B-6F4B-43F9-BC34-8889C919CA51}"/>
              </a:ext>
            </a:extLst>
          </p:cNvPr>
          <p:cNvSpPr txBox="1"/>
          <p:nvPr/>
        </p:nvSpPr>
        <p:spPr>
          <a:xfrm>
            <a:off x="1198172" y="3960963"/>
            <a:ext cx="415573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‘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xyxy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bounding box format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624FE4A-7510-4719-9DA3-192A7993A71F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3276041" y="3669708"/>
            <a:ext cx="0" cy="29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0D1A0B3-715F-4466-B683-8134DF8DA31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3276041" y="4299517"/>
            <a:ext cx="0" cy="30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07178B1-2C17-4316-A9F9-301D7D609CFC}"/>
              </a:ext>
            </a:extLst>
          </p:cNvPr>
          <p:cNvSpPr txBox="1"/>
          <p:nvPr/>
        </p:nvSpPr>
        <p:spPr>
          <a:xfrm>
            <a:off x="497334" y="1489182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933967-9F7F-400C-AECD-557E37812B66}"/>
              </a:ext>
            </a:extLst>
          </p:cNvPr>
          <p:cNvSpPr txBox="1"/>
          <p:nvPr/>
        </p:nvSpPr>
        <p:spPr>
          <a:xfrm>
            <a:off x="491827" y="417610"/>
            <a:ext cx="2270162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F5CAB-DDB3-4AFF-85B1-A47B3998DDB5}"/>
              </a:ext>
            </a:extLst>
          </p:cNvPr>
          <p:cNvSpPr txBox="1"/>
          <p:nvPr/>
        </p:nvSpPr>
        <p:spPr>
          <a:xfrm>
            <a:off x="491827" y="918132"/>
            <a:ext cx="335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Ⅱ. Object Detection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31540F3-8CF0-4F99-A755-A53E3470DD16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45BC0333-ADF7-4CFA-87AB-231028476060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76DE27-918B-459F-B59D-57483837F7CD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6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0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3" grpId="0" animBg="1"/>
      <p:bldP spid="18" grpId="0"/>
      <p:bldP spid="19" grpId="0" animBg="1"/>
      <p:bldP spid="36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FB11B5-8357-4091-8C6A-AC9A81ACDBBC}"/>
              </a:ext>
            </a:extLst>
          </p:cNvPr>
          <p:cNvSpPr txBox="1"/>
          <p:nvPr/>
        </p:nvSpPr>
        <p:spPr>
          <a:xfrm>
            <a:off x="492781" y="144196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753EC7-D3F2-4704-B94A-4179A4019AB9}"/>
              </a:ext>
            </a:extLst>
          </p:cNvPr>
          <p:cNvSpPr txBox="1"/>
          <p:nvPr/>
        </p:nvSpPr>
        <p:spPr>
          <a:xfrm>
            <a:off x="498722" y="1869543"/>
            <a:ext cx="4192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length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only works not bad.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38FA99-5825-4893-9435-1E258C4F275E}"/>
              </a:ext>
            </a:extLst>
          </p:cNvPr>
          <p:cNvSpPr txBox="1"/>
          <p:nvPr/>
        </p:nvSpPr>
        <p:spPr>
          <a:xfrm>
            <a:off x="498722" y="2306305"/>
            <a:ext cx="38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Casually designed by myself 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DFF873A-CA84-4C9A-9CBC-65367CFAB341}"/>
              </a:ext>
            </a:extLst>
          </p:cNvPr>
          <p:cNvSpPr/>
          <p:nvPr/>
        </p:nvSpPr>
        <p:spPr>
          <a:xfrm>
            <a:off x="329386" y="2844611"/>
            <a:ext cx="11533228" cy="283654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70DCD773-EF71-438F-83EB-34A99F81AA8C}"/>
              </a:ext>
            </a:extLst>
          </p:cNvPr>
          <p:cNvSpPr/>
          <p:nvPr/>
        </p:nvSpPr>
        <p:spPr>
          <a:xfrm>
            <a:off x="2479667" y="3008362"/>
            <a:ext cx="569694" cy="1855290"/>
          </a:xfrm>
          <a:prstGeom prst="cube">
            <a:avLst>
              <a:gd name="adj" fmla="val 7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305CF7-0938-467D-895A-5D64E0D3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3" y="3895057"/>
            <a:ext cx="1224891" cy="334062"/>
          </a:xfrm>
          <a:prstGeom prst="rect">
            <a:avLst/>
          </a:prstGeom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434B3421-F39F-4520-891C-2D9B1D8CD159}"/>
              </a:ext>
            </a:extLst>
          </p:cNvPr>
          <p:cNvSpPr/>
          <p:nvPr/>
        </p:nvSpPr>
        <p:spPr>
          <a:xfrm>
            <a:off x="2757913" y="3008362"/>
            <a:ext cx="569694" cy="1855290"/>
          </a:xfrm>
          <a:prstGeom prst="cube">
            <a:avLst>
              <a:gd name="adj" fmla="val 7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40950BCC-8942-4C03-94A9-856DB3F66863}"/>
              </a:ext>
            </a:extLst>
          </p:cNvPr>
          <p:cNvSpPr/>
          <p:nvPr/>
        </p:nvSpPr>
        <p:spPr>
          <a:xfrm>
            <a:off x="3297260" y="3008362"/>
            <a:ext cx="569694" cy="1855290"/>
          </a:xfrm>
          <a:prstGeom prst="cube">
            <a:avLst>
              <a:gd name="adj" fmla="val 7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21621F-C158-4469-BA9C-696EBB59FDCE}"/>
              </a:ext>
            </a:extLst>
          </p:cNvPr>
          <p:cNvSpPr txBox="1"/>
          <p:nvPr/>
        </p:nvSpPr>
        <p:spPr>
          <a:xfrm>
            <a:off x="3302493" y="11718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A00755-D60E-415A-8DAC-DDD44EC19D8A}"/>
              </a:ext>
            </a:extLst>
          </p:cNvPr>
          <p:cNvSpPr txBox="1"/>
          <p:nvPr/>
        </p:nvSpPr>
        <p:spPr>
          <a:xfrm>
            <a:off x="2999202" y="36802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05463F9-3112-4809-B6A6-DAE18D15AAC8}"/>
              </a:ext>
            </a:extLst>
          </p:cNvPr>
          <p:cNvCxnSpPr>
            <a:cxnSpLocks/>
          </p:cNvCxnSpPr>
          <p:nvPr/>
        </p:nvCxnSpPr>
        <p:spPr>
          <a:xfrm>
            <a:off x="904263" y="3760196"/>
            <a:ext cx="0" cy="134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1C1148-C63D-4CEA-9258-2FB93A546181}"/>
              </a:ext>
            </a:extLst>
          </p:cNvPr>
          <p:cNvCxnSpPr>
            <a:cxnSpLocks/>
          </p:cNvCxnSpPr>
          <p:nvPr/>
        </p:nvCxnSpPr>
        <p:spPr>
          <a:xfrm>
            <a:off x="2120276" y="3760196"/>
            <a:ext cx="0" cy="134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759F34B-E241-4B98-A448-6AE6163128B0}"/>
              </a:ext>
            </a:extLst>
          </p:cNvPr>
          <p:cNvCxnSpPr>
            <a:cxnSpLocks/>
          </p:cNvCxnSpPr>
          <p:nvPr/>
        </p:nvCxnSpPr>
        <p:spPr>
          <a:xfrm>
            <a:off x="904263" y="3827626"/>
            <a:ext cx="1216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4A1582C-6D34-450E-823F-99653A4C1D98}"/>
              </a:ext>
            </a:extLst>
          </p:cNvPr>
          <p:cNvSpPr txBox="1"/>
          <p:nvPr/>
        </p:nvSpPr>
        <p:spPr>
          <a:xfrm>
            <a:off x="1163834" y="3532301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288 pixels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9A28EA-AD21-4186-9AB8-BCA0D7A1A210}"/>
              </a:ext>
            </a:extLst>
          </p:cNvPr>
          <p:cNvCxnSpPr>
            <a:cxnSpLocks/>
          </p:cNvCxnSpPr>
          <p:nvPr/>
        </p:nvCxnSpPr>
        <p:spPr>
          <a:xfrm>
            <a:off x="759144" y="3895057"/>
            <a:ext cx="1451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5EC40C-10AD-49DD-A807-12C9E69324A4}"/>
              </a:ext>
            </a:extLst>
          </p:cNvPr>
          <p:cNvCxnSpPr>
            <a:cxnSpLocks/>
          </p:cNvCxnSpPr>
          <p:nvPr/>
        </p:nvCxnSpPr>
        <p:spPr>
          <a:xfrm>
            <a:off x="759144" y="4223417"/>
            <a:ext cx="1451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9E001EF-1B43-4734-AD99-B3C81C70AF80}"/>
              </a:ext>
            </a:extLst>
          </p:cNvPr>
          <p:cNvCxnSpPr/>
          <p:nvPr/>
        </p:nvCxnSpPr>
        <p:spPr>
          <a:xfrm>
            <a:off x="831703" y="3895057"/>
            <a:ext cx="0" cy="328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2E00114-BE1C-43DA-82BD-C87583AAEE78}"/>
              </a:ext>
            </a:extLst>
          </p:cNvPr>
          <p:cNvSpPr txBox="1"/>
          <p:nvPr/>
        </p:nvSpPr>
        <p:spPr>
          <a:xfrm>
            <a:off x="457396" y="3760196"/>
            <a:ext cx="346249" cy="14280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pixels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68022323-6F73-411D-819D-1AE52DB67CD6}"/>
              </a:ext>
            </a:extLst>
          </p:cNvPr>
          <p:cNvSpPr/>
          <p:nvPr/>
        </p:nvSpPr>
        <p:spPr>
          <a:xfrm>
            <a:off x="2225891" y="4043621"/>
            <a:ext cx="1470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5B96B40-A7D0-4E84-8360-A5C88C99754A}"/>
              </a:ext>
            </a:extLst>
          </p:cNvPr>
          <p:cNvSpPr txBox="1"/>
          <p:nvPr/>
        </p:nvSpPr>
        <p:spPr>
          <a:xfrm>
            <a:off x="2323510" y="4918721"/>
            <a:ext cx="1477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Subsample blocks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F41FD7B9-17F5-4369-9AEF-00A66EDE2C53}"/>
              </a:ext>
            </a:extLst>
          </p:cNvPr>
          <p:cNvSpPr/>
          <p:nvPr/>
        </p:nvSpPr>
        <p:spPr>
          <a:xfrm>
            <a:off x="4016898" y="4038861"/>
            <a:ext cx="1470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3002D58A-DD42-47CE-B0E4-EA440C8509AE}"/>
              </a:ext>
            </a:extLst>
          </p:cNvPr>
          <p:cNvSpPr/>
          <p:nvPr/>
        </p:nvSpPr>
        <p:spPr>
          <a:xfrm>
            <a:off x="5758159" y="3260776"/>
            <a:ext cx="569694" cy="1458156"/>
          </a:xfrm>
          <a:prstGeom prst="cube">
            <a:avLst>
              <a:gd name="adj" fmla="val 6261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26E7EF-772B-4457-A7AF-163CCF2928E3}"/>
              </a:ext>
            </a:extLst>
          </p:cNvPr>
          <p:cNvSpPr txBox="1"/>
          <p:nvPr/>
        </p:nvSpPr>
        <p:spPr>
          <a:xfrm>
            <a:off x="7243915" y="4918720"/>
            <a:ext cx="1860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‘Conv1d-Like’ Conv2d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FF64E8F3-84B8-462C-BCCA-23538436FADB}"/>
              </a:ext>
            </a:extLst>
          </p:cNvPr>
          <p:cNvSpPr/>
          <p:nvPr/>
        </p:nvSpPr>
        <p:spPr>
          <a:xfrm>
            <a:off x="4315635" y="3914509"/>
            <a:ext cx="986197" cy="276181"/>
          </a:xfrm>
          <a:prstGeom prst="cube">
            <a:avLst>
              <a:gd name="adj" fmla="val 1285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973686F-96C0-4FF3-8A13-6A7D7530DC31}"/>
              </a:ext>
            </a:extLst>
          </p:cNvPr>
          <p:cNvSpPr txBox="1"/>
          <p:nvPr/>
        </p:nvSpPr>
        <p:spPr>
          <a:xfrm>
            <a:off x="4221370" y="4242150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(C, 16, 72)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55B5CBA9-A1E2-40C4-8695-79C00EFE6162}"/>
              </a:ext>
            </a:extLst>
          </p:cNvPr>
          <p:cNvSpPr/>
          <p:nvPr/>
        </p:nvSpPr>
        <p:spPr>
          <a:xfrm>
            <a:off x="5453558" y="4029069"/>
            <a:ext cx="1470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62A77D4-663A-4F67-8A54-050B81EFF123}"/>
              </a:ext>
            </a:extLst>
          </p:cNvPr>
          <p:cNvSpPr txBox="1"/>
          <p:nvPr/>
        </p:nvSpPr>
        <p:spPr>
          <a:xfrm>
            <a:off x="6062378" y="37513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立方体 46">
            <a:extLst>
              <a:ext uri="{FF2B5EF4-FFF2-40B4-BE49-F238E27FC236}">
                <a16:creationId xmlns:a16="http://schemas.microsoft.com/office/drawing/2014/main" id="{2885ADF3-3594-4219-9BB0-340B452ACC1A}"/>
              </a:ext>
            </a:extLst>
          </p:cNvPr>
          <p:cNvSpPr/>
          <p:nvPr/>
        </p:nvSpPr>
        <p:spPr>
          <a:xfrm>
            <a:off x="6307611" y="3260776"/>
            <a:ext cx="569694" cy="1458156"/>
          </a:xfrm>
          <a:prstGeom prst="cube">
            <a:avLst>
              <a:gd name="adj" fmla="val 62614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F07CAB-A2E8-431B-9C0A-73C669CAE71A}"/>
              </a:ext>
            </a:extLst>
          </p:cNvPr>
          <p:cNvSpPr txBox="1"/>
          <p:nvPr/>
        </p:nvSpPr>
        <p:spPr>
          <a:xfrm>
            <a:off x="5498908" y="4918721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Maintain blocks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7BD40916-8DE2-4760-B83A-27AF9E110A07}"/>
              </a:ext>
            </a:extLst>
          </p:cNvPr>
          <p:cNvSpPr/>
          <p:nvPr/>
        </p:nvSpPr>
        <p:spPr>
          <a:xfrm>
            <a:off x="7038705" y="4026692"/>
            <a:ext cx="1470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立方体 49">
            <a:extLst>
              <a:ext uri="{FF2B5EF4-FFF2-40B4-BE49-F238E27FC236}">
                <a16:creationId xmlns:a16="http://schemas.microsoft.com/office/drawing/2014/main" id="{9121469C-4D18-41F2-BD91-30A92D9146C6}"/>
              </a:ext>
            </a:extLst>
          </p:cNvPr>
          <p:cNvSpPr/>
          <p:nvPr/>
        </p:nvSpPr>
        <p:spPr>
          <a:xfrm>
            <a:off x="7370937" y="3578768"/>
            <a:ext cx="1302367" cy="596334"/>
          </a:xfrm>
          <a:prstGeom prst="cube">
            <a:avLst>
              <a:gd name="adj" fmla="val 1120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立方体 50">
            <a:extLst>
              <a:ext uri="{FF2B5EF4-FFF2-40B4-BE49-F238E27FC236}">
                <a16:creationId xmlns:a16="http://schemas.microsoft.com/office/drawing/2014/main" id="{58CAAA5F-A214-4F23-A2FF-B4F4B44D7B8B}"/>
              </a:ext>
            </a:extLst>
          </p:cNvPr>
          <p:cNvSpPr/>
          <p:nvPr/>
        </p:nvSpPr>
        <p:spPr>
          <a:xfrm>
            <a:off x="7503976" y="3776621"/>
            <a:ext cx="1302367" cy="596334"/>
          </a:xfrm>
          <a:prstGeom prst="cube">
            <a:avLst>
              <a:gd name="adj" fmla="val 1120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DF734BF2-BB20-4A43-800E-23C564153099}"/>
              </a:ext>
            </a:extLst>
          </p:cNvPr>
          <p:cNvSpPr/>
          <p:nvPr/>
        </p:nvSpPr>
        <p:spPr>
          <a:xfrm>
            <a:off x="8939381" y="4029069"/>
            <a:ext cx="139505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6D9D58D-E263-4747-8A51-2CE83B2AF214}"/>
              </a:ext>
            </a:extLst>
          </p:cNvPr>
          <p:cNvSpPr txBox="1"/>
          <p:nvPr/>
        </p:nvSpPr>
        <p:spPr>
          <a:xfrm>
            <a:off x="8806244" y="4165968"/>
            <a:ext cx="1661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 Layer &amp; Softmax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5" name="表格 55">
            <a:extLst>
              <a:ext uri="{FF2B5EF4-FFF2-40B4-BE49-F238E27FC236}">
                <a16:creationId xmlns:a16="http://schemas.microsoft.com/office/drawing/2014/main" id="{8038206F-815E-41E4-AB09-82E7E9478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97081"/>
              </p:ext>
            </p:extLst>
          </p:nvPr>
        </p:nvGraphicFramePr>
        <p:xfrm>
          <a:off x="10465874" y="3931262"/>
          <a:ext cx="1153947" cy="24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1455">
                  <a:extLst>
                    <a:ext uri="{9D8B030D-6E8A-4147-A177-3AD203B41FA5}">
                      <a16:colId xmlns:a16="http://schemas.microsoft.com/office/drawing/2014/main" val="734482134"/>
                    </a:ext>
                  </a:extLst>
                </a:gridCol>
                <a:gridCol w="235623">
                  <a:extLst>
                    <a:ext uri="{9D8B030D-6E8A-4147-A177-3AD203B41FA5}">
                      <a16:colId xmlns:a16="http://schemas.microsoft.com/office/drawing/2014/main" val="3863373293"/>
                    </a:ext>
                  </a:extLst>
                </a:gridCol>
                <a:gridCol w="235623">
                  <a:extLst>
                    <a:ext uri="{9D8B030D-6E8A-4147-A177-3AD203B41FA5}">
                      <a16:colId xmlns:a16="http://schemas.microsoft.com/office/drawing/2014/main" val="2481611754"/>
                    </a:ext>
                  </a:extLst>
                </a:gridCol>
                <a:gridCol w="235623">
                  <a:extLst>
                    <a:ext uri="{9D8B030D-6E8A-4147-A177-3AD203B41FA5}">
                      <a16:colId xmlns:a16="http://schemas.microsoft.com/office/drawing/2014/main" val="944670283"/>
                    </a:ext>
                  </a:extLst>
                </a:gridCol>
                <a:gridCol w="235623">
                  <a:extLst>
                    <a:ext uri="{9D8B030D-6E8A-4147-A177-3AD203B41FA5}">
                      <a16:colId xmlns:a16="http://schemas.microsoft.com/office/drawing/2014/main" val="573325505"/>
                    </a:ext>
                  </a:extLst>
                </a:gridCol>
              </a:tblGrid>
              <a:tr h="214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373383"/>
                  </a:ext>
                </a:extLst>
              </a:tr>
            </a:tbl>
          </a:graphicData>
        </a:graphic>
      </p:graphicFrame>
      <p:sp>
        <p:nvSpPr>
          <p:cNvPr id="56" name="文本框 55">
            <a:extLst>
              <a:ext uri="{FF2B5EF4-FFF2-40B4-BE49-F238E27FC236}">
                <a16:creationId xmlns:a16="http://schemas.microsoft.com/office/drawing/2014/main" id="{127BD949-E964-4A30-9FF6-41961E1A9841}"/>
              </a:ext>
            </a:extLst>
          </p:cNvPr>
          <p:cNvSpPr txBox="1"/>
          <p:nvPr/>
        </p:nvSpPr>
        <p:spPr>
          <a:xfrm>
            <a:off x="491827" y="417610"/>
            <a:ext cx="2270162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Network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4A49F03-0C17-4F6F-947F-3FCD00EFFFA8}"/>
              </a:ext>
            </a:extLst>
          </p:cNvPr>
          <p:cNvSpPr txBox="1"/>
          <p:nvPr/>
        </p:nvSpPr>
        <p:spPr>
          <a:xfrm>
            <a:off x="491827" y="918132"/>
            <a:ext cx="335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Ⅲ. Digits Recognition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AC25D02-9218-4EBE-A2EC-48B2E62AF290}"/>
              </a:ext>
            </a:extLst>
          </p:cNvPr>
          <p:cNvSpPr txBox="1"/>
          <p:nvPr/>
        </p:nvSpPr>
        <p:spPr>
          <a:xfrm>
            <a:off x="4895359" y="5295648"/>
            <a:ext cx="2415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ConvNetwork Architecture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84D12E66-E22C-430C-B7B5-EE777B4BFA29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304E3AD1-D4BE-4BCB-BA92-531D32754910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7A369E-645A-46EA-B6C0-53E1908382C8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3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 animBg="1"/>
      <p:bldP spid="9" grpId="0" animBg="1"/>
      <p:bldP spid="11" grpId="0" animBg="1"/>
      <p:bldP spid="12" grpId="0" animBg="1"/>
      <p:bldP spid="14" grpId="0"/>
      <p:bldP spid="21" grpId="0"/>
      <p:bldP spid="33" grpId="0"/>
      <p:bldP spid="36" grpId="0" animBg="1"/>
      <p:bldP spid="37" grpId="0"/>
      <p:bldP spid="38" grpId="0" animBg="1"/>
      <p:bldP spid="39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4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A54A36-066C-4993-AD85-73FCF744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4" y="1383984"/>
            <a:ext cx="5318214" cy="3032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465CAB-F2E2-4FBF-A91B-898415D7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17" y="1411557"/>
            <a:ext cx="5318215" cy="3005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A953F7-CA98-4D47-9FCA-611957E53495}"/>
              </a:ext>
            </a:extLst>
          </p:cNvPr>
          <p:cNvSpPr txBox="1"/>
          <p:nvPr/>
        </p:nvSpPr>
        <p:spPr>
          <a:xfrm>
            <a:off x="477129" y="5190712"/>
            <a:ext cx="3671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Set: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angle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 5°95.5%+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angle &lt;=10° 99.0%+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F6B90E-04AE-45DC-9EA1-E648B3229DF3}"/>
              </a:ext>
            </a:extLst>
          </p:cNvPr>
          <p:cNvSpPr txBox="1"/>
          <p:nvPr/>
        </p:nvSpPr>
        <p:spPr>
          <a:xfrm>
            <a:off x="3792701" y="5190712"/>
            <a:ext cx="32406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Set: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angle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 5°93.5%+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angle &lt;=10° 98.5%+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41CAE-0651-4A29-8DD4-2B901414AB91}"/>
              </a:ext>
            </a:extLst>
          </p:cNvPr>
          <p:cNvSpPr txBox="1"/>
          <p:nvPr/>
        </p:nvSpPr>
        <p:spPr>
          <a:xfrm>
            <a:off x="491827" y="417610"/>
            <a:ext cx="313445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C8FCA3-BC2F-402C-BA40-025190C4D5BE}"/>
              </a:ext>
            </a:extLst>
          </p:cNvPr>
          <p:cNvSpPr txBox="1"/>
          <p:nvPr/>
        </p:nvSpPr>
        <p:spPr>
          <a:xfrm>
            <a:off x="491827" y="918132"/>
            <a:ext cx="4236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Ⅰ. Rotation Regression Network 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D0FA15-22C3-467E-86F3-02A8F595B756}"/>
              </a:ext>
            </a:extLst>
          </p:cNvPr>
          <p:cNvSpPr txBox="1"/>
          <p:nvPr/>
        </p:nvSpPr>
        <p:spPr>
          <a:xfrm>
            <a:off x="2496641" y="4463945"/>
            <a:ext cx="1296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processing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895214-2526-48DD-B0FA-4E6166DAE02B}"/>
              </a:ext>
            </a:extLst>
          </p:cNvPr>
          <p:cNvSpPr txBox="1"/>
          <p:nvPr/>
        </p:nvSpPr>
        <p:spPr>
          <a:xfrm>
            <a:off x="8340420" y="4463946"/>
            <a:ext cx="120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processing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385F70-3EDD-4461-BBD8-14AC38B84CD4}"/>
              </a:ext>
            </a:extLst>
          </p:cNvPr>
          <p:cNvSpPr txBox="1"/>
          <p:nvPr/>
        </p:nvSpPr>
        <p:spPr>
          <a:xfrm>
            <a:off x="485564" y="4736687"/>
            <a:ext cx="1150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2BFA9A8-4BD5-41BA-98B6-1E478BB716FB}"/>
              </a:ext>
            </a:extLst>
          </p:cNvPr>
          <p:cNvSpPr/>
          <p:nvPr/>
        </p:nvSpPr>
        <p:spPr>
          <a:xfrm>
            <a:off x="5969042" y="2898569"/>
            <a:ext cx="14701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28FAFAC-A326-4A4E-8F89-0EFC1CDF4A48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6114E236-4597-440F-AE55-5097890B5415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CC86D9-4DF9-4128-BC5A-A488C4125380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8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28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8" grpId="0" animBg="1"/>
      <p:bldP spid="10" grpId="0"/>
      <p:bldP spid="3" grpId="0"/>
      <p:bldP spid="15" grpId="0"/>
      <p:bldP spid="16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1371CFB-BFD4-48A8-AB1C-258502B79065}"/>
              </a:ext>
            </a:extLst>
          </p:cNvPr>
          <p:cNvSpPr txBox="1"/>
          <p:nvPr/>
        </p:nvSpPr>
        <p:spPr>
          <a:xfrm>
            <a:off x="481616" y="5409786"/>
            <a:ext cx="69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D5490C-28DF-4E7C-8000-015AA91B3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"/>
          <a:stretch/>
        </p:blipFill>
        <p:spPr>
          <a:xfrm>
            <a:off x="1090390" y="1385799"/>
            <a:ext cx="10011220" cy="3967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93B9EA-34F1-4539-95B1-FE4A75C16CD0}"/>
              </a:ext>
            </a:extLst>
          </p:cNvPr>
          <p:cNvSpPr txBox="1"/>
          <p:nvPr/>
        </p:nvSpPr>
        <p:spPr>
          <a:xfrm>
            <a:off x="491827" y="417610"/>
            <a:ext cx="313445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7A4CA9-5A20-4D0C-AD4A-2FFB0F66708F}"/>
              </a:ext>
            </a:extLst>
          </p:cNvPr>
          <p:cNvSpPr txBox="1"/>
          <p:nvPr/>
        </p:nvSpPr>
        <p:spPr>
          <a:xfrm>
            <a:off x="491827" y="918132"/>
            <a:ext cx="4236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Ⅱ. Object Detection Network Evaluation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2923DC-BC88-4F02-AEDF-24951BD7A9F4}"/>
              </a:ext>
            </a:extLst>
          </p:cNvPr>
          <p:cNvSpPr txBox="1"/>
          <p:nvPr/>
        </p:nvSpPr>
        <p:spPr>
          <a:xfrm>
            <a:off x="491827" y="5789839"/>
            <a:ext cx="7466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= 0.85	mAP(IoU &gt; 0.5) = 0.99	mAP(IoU &gt; 0.75) = 0.97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1A3D39D-12FD-4B30-846C-C4AB2BF8C3EF}"/>
              </a:ext>
            </a:extLst>
          </p:cNvPr>
          <p:cNvSpPr/>
          <p:nvPr/>
        </p:nvSpPr>
        <p:spPr>
          <a:xfrm rot="2499792">
            <a:off x="11617813" y="5739099"/>
            <a:ext cx="499236" cy="415508"/>
          </a:xfrm>
          <a:prstGeom prst="triangle">
            <a:avLst>
              <a:gd name="adj" fmla="val 561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64291C4-E61B-4BC7-A825-EF23108FF5C3}"/>
              </a:ext>
            </a:extLst>
          </p:cNvPr>
          <p:cNvSpPr/>
          <p:nvPr/>
        </p:nvSpPr>
        <p:spPr>
          <a:xfrm rot="6451000">
            <a:off x="11596396" y="5764922"/>
            <a:ext cx="596864" cy="43489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A23371-1FFC-4765-864B-3E329CAEFAEE}"/>
              </a:ext>
            </a:extLst>
          </p:cNvPr>
          <p:cNvSpPr txBox="1"/>
          <p:nvPr/>
        </p:nvSpPr>
        <p:spPr>
          <a:xfrm>
            <a:off x="11608267" y="5851833"/>
            <a:ext cx="441333" cy="3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9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3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854</TotalTime>
  <Words>454</Words>
  <Application>Microsoft Office PowerPoint</Application>
  <PresentationFormat>宽屏</PresentationFormat>
  <Paragraphs>106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华文仿宋</vt:lpstr>
      <vt:lpstr>Calibri</vt:lpstr>
      <vt:lpstr>Calibri Light</vt:lpstr>
      <vt:lpstr>Cambria Math</vt:lpstr>
      <vt:lpstr>Times New Roman</vt:lpstr>
      <vt:lpstr>回顾</vt:lpstr>
      <vt:lpstr>ML Final Project: Water Meter Recogniϯion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水表读数自动识别 water meter  recognition</dc:title>
  <dc:creator>王 恺</dc:creator>
  <cp:lastModifiedBy>王 恺</cp:lastModifiedBy>
  <cp:revision>51</cp:revision>
  <dcterms:created xsi:type="dcterms:W3CDTF">2023-05-31T11:32:59Z</dcterms:created>
  <dcterms:modified xsi:type="dcterms:W3CDTF">2023-06-07T12:26:41Z</dcterms:modified>
</cp:coreProperties>
</file>